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handoutMasterIdLst>
    <p:handoutMasterId r:id="rId8"/>
  </p:handoutMasterIdLst>
  <p:sldIdLst>
    <p:sldId id="258" r:id="rId2"/>
    <p:sldId id="259" r:id="rId3"/>
    <p:sldId id="262" r:id="rId4"/>
    <p:sldId id="268" r:id="rId5"/>
    <p:sldId id="269" r:id="rId6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91485-6420-4017-A9DF-0B7A8DA7557A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CCB25-8A22-4DC4-A82C-CBDBDEF9B4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48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6048E-52F2-4770-93D5-1B0830745D36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235F0-842A-4FBA-A7A9-7A525CB50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55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61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20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349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683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6783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45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63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373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84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17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42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23FCB-F4F5-4D89-8578-31E2A990FAB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F0ECC-97D1-4F66-A6FA-E713C4C4AD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26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369737"/>
              </p:ext>
            </p:extLst>
          </p:nvPr>
        </p:nvGraphicFramePr>
        <p:xfrm>
          <a:off x="914400" y="510660"/>
          <a:ext cx="10175965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959">
                  <a:extLst>
                    <a:ext uri="{9D8B030D-6E8A-4147-A177-3AD203B41FA5}">
                      <a16:colId xmlns:a16="http://schemas.microsoft.com/office/drawing/2014/main" val="1457896694"/>
                    </a:ext>
                  </a:extLst>
                </a:gridCol>
                <a:gridCol w="1806973">
                  <a:extLst>
                    <a:ext uri="{9D8B030D-6E8A-4147-A177-3AD203B41FA5}">
                      <a16:colId xmlns:a16="http://schemas.microsoft.com/office/drawing/2014/main" val="1693181744"/>
                    </a:ext>
                  </a:extLst>
                </a:gridCol>
                <a:gridCol w="1611936">
                  <a:extLst>
                    <a:ext uri="{9D8B030D-6E8A-4147-A177-3AD203B41FA5}">
                      <a16:colId xmlns:a16="http://schemas.microsoft.com/office/drawing/2014/main" val="2497738011"/>
                    </a:ext>
                  </a:extLst>
                </a:gridCol>
                <a:gridCol w="1827904">
                  <a:extLst>
                    <a:ext uri="{9D8B030D-6E8A-4147-A177-3AD203B41FA5}">
                      <a16:colId xmlns:a16="http://schemas.microsoft.com/office/drawing/2014/main" val="730480300"/>
                    </a:ext>
                  </a:extLst>
                </a:gridCol>
                <a:gridCol w="2035193">
                  <a:extLst>
                    <a:ext uri="{9D8B030D-6E8A-4147-A177-3AD203B41FA5}">
                      <a16:colId xmlns:a16="http://schemas.microsoft.com/office/drawing/2014/main" val="403841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RECEITAS</a:t>
                      </a:r>
                      <a:r>
                        <a:rPr lang="pt-BR" baseline="0" dirty="0" smtClean="0"/>
                        <a:t> ARRECADADAS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05/2019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9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RECEITAS</a:t>
                      </a:r>
                      <a:r>
                        <a:rPr lang="pt-BR" b="1" baseline="0" dirty="0" smtClean="0"/>
                        <a:t> CORRENTES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58.599.505,00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72.419.557,83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85.125.490,06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51.040.699,81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26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</a:t>
                      </a:r>
                      <a:r>
                        <a:rPr lang="pt-BR" baseline="0" dirty="0" smtClean="0"/>
                        <a:t> Tributária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5.957.313,73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7.757.625,60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9.806.356,01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6.607.580,55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3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 Contribuições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3.607.986,37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3.133.326,70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7644.454,15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2.298.543,45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1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 Patrimonial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5.714.373,24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5.568.742,96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4.870.739,87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2.485.773,80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Transferências</a:t>
                      </a:r>
                      <a:r>
                        <a:rPr lang="pt-BR" baseline="0" dirty="0" smtClean="0"/>
                        <a:t> Correntes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53.726.816,34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54.831.343,63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62.221.004,18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39.506.255,55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6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Outras Receitas Correntes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1.557.508,01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1.128.518,94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582.935,55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142.0642,28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7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 </a:t>
                      </a:r>
                      <a:r>
                        <a:rPr lang="pt-BR" b="1" dirty="0" err="1" smtClean="0"/>
                        <a:t>IntraOrçamentárias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8.813.600,63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8.153.696,12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5.849.618,60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6.323.174,29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27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RECEITAS DE CAPITAL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2.600.327,79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1.085.956,15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1.519.243,61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602.548,59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2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Alienação de Bens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6.144,00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60.800,00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9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dirty="0" smtClean="0"/>
                        <a:t>Operação de Crédito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0" dirty="0" smtClean="0"/>
                        <a:t>190.923,23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0" dirty="0" smtClean="0"/>
                        <a:t>0,00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0" dirty="0" smtClean="0"/>
                        <a:t>0,00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0" dirty="0" smtClean="0"/>
                        <a:t>0,00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0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Amortização</a:t>
                      </a:r>
                      <a:r>
                        <a:rPr lang="pt-BR" baseline="0" dirty="0" smtClean="0"/>
                        <a:t> Empréstimos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94.855,66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113.990,27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77.751,58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55.701,41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3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Transferências</a:t>
                      </a:r>
                      <a:r>
                        <a:rPr lang="pt-BR" baseline="0" dirty="0" smtClean="0"/>
                        <a:t> de Capital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2.260.180,14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953.441,86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1.378.813,84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546.143,25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4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Outras Receitas de Capital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54.368,76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12.380,02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1.878,19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703,93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9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DEDUÇÕES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8.062.727,61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9.046.424,08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12.677.960,44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7.236.151,78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8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</a:t>
                      </a:r>
                      <a:r>
                        <a:rPr lang="pt-BR" b="1" baseline="0" dirty="0" smtClean="0"/>
                        <a:t> LÍQUIDA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73.915.198,50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72.612.786,02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79.816.391,83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50.730.270,91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27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7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061378"/>
              </p:ext>
            </p:extLst>
          </p:nvPr>
        </p:nvGraphicFramePr>
        <p:xfrm>
          <a:off x="1071154" y="536786"/>
          <a:ext cx="9888584" cy="5998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0344">
                  <a:extLst>
                    <a:ext uri="{9D8B030D-6E8A-4147-A177-3AD203B41FA5}">
                      <a16:colId xmlns:a16="http://schemas.microsoft.com/office/drawing/2014/main" val="2665933701"/>
                    </a:ext>
                  </a:extLst>
                </a:gridCol>
                <a:gridCol w="1778593">
                  <a:extLst>
                    <a:ext uri="{9D8B030D-6E8A-4147-A177-3AD203B41FA5}">
                      <a16:colId xmlns:a16="http://schemas.microsoft.com/office/drawing/2014/main" val="3236705544"/>
                    </a:ext>
                  </a:extLst>
                </a:gridCol>
                <a:gridCol w="1802675">
                  <a:extLst>
                    <a:ext uri="{9D8B030D-6E8A-4147-A177-3AD203B41FA5}">
                      <a16:colId xmlns:a16="http://schemas.microsoft.com/office/drawing/2014/main" val="3537753024"/>
                    </a:ext>
                  </a:extLst>
                </a:gridCol>
                <a:gridCol w="1795813">
                  <a:extLst>
                    <a:ext uri="{9D8B030D-6E8A-4147-A177-3AD203B41FA5}">
                      <a16:colId xmlns:a16="http://schemas.microsoft.com/office/drawing/2014/main" val="804188784"/>
                    </a:ext>
                  </a:extLst>
                </a:gridCol>
                <a:gridCol w="1731159">
                  <a:extLst>
                    <a:ext uri="{9D8B030D-6E8A-4147-A177-3AD203B41FA5}">
                      <a16:colId xmlns:a16="http://schemas.microsoft.com/office/drawing/2014/main" val="2817254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PREVISÃO</a:t>
                      </a:r>
                      <a:r>
                        <a:rPr lang="pt-BR" baseline="0" dirty="0" smtClean="0"/>
                        <a:t> DAS RECEITAS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12/2019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2020 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2021 (4,00%)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2022 (3,75%)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0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RECEITAS</a:t>
                      </a:r>
                      <a:r>
                        <a:rPr lang="pt-BR" b="1" baseline="0" dirty="0" smtClean="0"/>
                        <a:t> CORRENTES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77.877.600,00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81.071.000,00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84.314.000,00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87.475.773,00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8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</a:t>
                      </a:r>
                      <a:r>
                        <a:rPr lang="pt-BR" baseline="0" dirty="0" smtClean="0"/>
                        <a:t> Tributária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9.150.600,00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9.450.800,00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9.829.000,00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10.197.587,00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55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 Contribuições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5.760.000,00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6.071.200,00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6.314.000,00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6.550.775,00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3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Receita Patrimonial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3.669.000,00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3.820.000,00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3.973.000,00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4.121.987,00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0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Transferências</a:t>
                      </a:r>
                      <a:r>
                        <a:rPr lang="pt-BR" baseline="0" dirty="0" smtClean="0"/>
                        <a:t> Correntes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59.151.000,00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61.576.000,00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64.039.000,00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66.440.462,00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5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Outras Receitas Correntes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147.000,000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153.000,00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159.000,00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164.962,00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6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 </a:t>
                      </a:r>
                      <a:r>
                        <a:rPr lang="pt-BR" b="1" dirty="0" err="1" smtClean="0"/>
                        <a:t>IntraOrçamentárias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8.685.000,00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9.041.000,00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9.403.000,00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9.755.612,00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6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RECEITAS DE CAPITAL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1.881.000,00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1.197.000,00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1.914.000,00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1.985.775,00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92613"/>
                  </a:ext>
                </a:extLst>
              </a:tr>
              <a:tr h="436397">
                <a:tc>
                  <a:txBody>
                    <a:bodyPr/>
                    <a:lstStyle/>
                    <a:p>
                      <a:r>
                        <a:rPr lang="pt-BR" dirty="0" smtClean="0"/>
                        <a:t>Alienação de Bens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89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dirty="0" smtClean="0"/>
                        <a:t>Operação de Crédito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47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Amortização</a:t>
                      </a:r>
                      <a:r>
                        <a:rPr lang="pt-BR" baseline="0" dirty="0" smtClean="0"/>
                        <a:t> Empréstimos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60.000,00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62.000,00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64.000,00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66.400,00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6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Transferências</a:t>
                      </a:r>
                      <a:r>
                        <a:rPr lang="pt-BR" baseline="0" dirty="0" smtClean="0"/>
                        <a:t> de Capital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1.821.000,00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1.135.000,00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1.850.000,00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1.919.375,00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71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Outras Receitas de Capital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0,00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0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DEDUÇÕES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8.067.600,00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8.398.000,00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8.734.000,00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9.061.525,00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2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RECEITA</a:t>
                      </a:r>
                      <a:r>
                        <a:rPr lang="pt-BR" b="1" baseline="0" dirty="0" smtClean="0"/>
                        <a:t> LÍQUIDA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80.376.000,00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82.911.000,00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86.897.000,00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/>
                        <a:t>90.155.635,00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88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2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Relação RPPS x Receita Total</a:t>
            </a:r>
            <a:endParaRPr lang="pt-BR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723777"/>
              </p:ext>
            </p:extLst>
          </p:nvPr>
        </p:nvGraphicFramePr>
        <p:xfrm>
          <a:off x="838200" y="1825625"/>
          <a:ext cx="10515600" cy="116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3031744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5365548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PREVISÃO TOTAL  </a:t>
                      </a:r>
                      <a:endParaRPr kumimoji="0" lang="pt-BR" altLang="pt-B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80.376.000,00</a:t>
                      </a:r>
                      <a:endParaRPr kumimoji="0" lang="pt-BR" altLang="pt-B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extLst>
                  <a:ext uri="{0D108BD9-81ED-4DB2-BD59-A6C34878D82A}">
                    <a16:rowId xmlns:a16="http://schemas.microsoft.com/office/drawing/2014/main" val="4251472864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RPPS </a:t>
                      </a:r>
                      <a:endParaRPr kumimoji="0" lang="pt-BR" altLang="pt-B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17.035.000,00</a:t>
                      </a:r>
                      <a:endParaRPr kumimoji="0" lang="pt-BR" altLang="pt-B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extLst>
                  <a:ext uri="{0D108BD9-81ED-4DB2-BD59-A6C34878D82A}">
                    <a16:rowId xmlns:a16="http://schemas.microsoft.com/office/drawing/2014/main" val="871429989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TOTAL </a:t>
                      </a:r>
                      <a:endParaRPr kumimoji="0" lang="pt-BR" altLang="pt-B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63.341.000,00</a:t>
                      </a:r>
                      <a:endParaRPr kumimoji="0" lang="pt-BR" altLang="pt-B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9360" marR="9360" marT="9360" marB="0" horzOverflow="overflow"/>
                </a:tc>
                <a:extLst>
                  <a:ext uri="{0D108BD9-81ED-4DB2-BD59-A6C34878D82A}">
                    <a16:rowId xmlns:a16="http://schemas.microsoft.com/office/drawing/2014/main" val="3268359876"/>
                  </a:ext>
                </a:extLst>
              </a:tr>
            </a:tbl>
          </a:graphicData>
        </a:graphic>
      </p:graphicFrame>
      <p:graphicFrame>
        <p:nvGraphicFramePr>
          <p:cNvPr id="8" name="Espaço Reservado para Conteúd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878857"/>
              </p:ext>
            </p:extLst>
          </p:nvPr>
        </p:nvGraphicFramePr>
        <p:xfrm>
          <a:off x="838200" y="3407234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90849449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62584258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Contribuição Servidor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4.900.000,00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041691"/>
                  </a:ext>
                </a:extLst>
              </a:tr>
              <a:tr h="33773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Obrigações Patronais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8.685.000,00</a:t>
                      </a:r>
                      <a:endParaRPr lang="pt-BR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20682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Aplicações Financeiras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3.450.000,00</a:t>
                      </a:r>
                      <a:endParaRPr lang="pt-BR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87588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TOTAL DA RECEITA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17.035.000,00</a:t>
                      </a:r>
                      <a:endParaRPr lang="pt-BR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12643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TOTAL DA DESPESA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11.965.000,00</a:t>
                      </a:r>
                      <a:endParaRPr lang="pt-BR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35012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 RESERVA FINANCEIRA  (SUPERÁVIT)</a:t>
                      </a:r>
                    </a:p>
                  </a:txBody>
                  <a:tcPr marL="9360" marR="9360" marT="9360" marB="0" anchor="b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>
                          <a:latin typeface="+mn-lt"/>
                        </a:rPr>
                        <a:t>5.070.000,00</a:t>
                      </a:r>
                      <a:endParaRPr lang="pt-BR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11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1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>
                <a:solidFill>
                  <a:srgbClr val="464653"/>
                </a:solidFill>
                <a:latin typeface="Bookman Old Style" panose="02050604050505020204" pitchFamily="18" charset="0"/>
              </a:rPr>
              <a:t>Curiosidades/Reserva Financeira</a:t>
            </a:r>
            <a:br>
              <a:rPr lang="pt-BR" altLang="pt-BR" dirty="0">
                <a:solidFill>
                  <a:srgbClr val="464653"/>
                </a:solidFill>
                <a:latin typeface="Bookman Old Style" panose="02050604050505020204" pitchFamily="18" charset="0"/>
              </a:rPr>
            </a:b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551133"/>
              </p:ext>
            </p:extLst>
          </p:nvPr>
        </p:nvGraphicFramePr>
        <p:xfrm>
          <a:off x="838200" y="1825625"/>
          <a:ext cx="10515600" cy="4651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82424681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0333228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DATA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SALDO FINANCEIRO SO RPPS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3798630394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31/12/2004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33.603,07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1415740442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30/10/2009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10.442.882,93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1469305562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31/08/2010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13.473.940,87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1096424440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31/07/2014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25.763.294,74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2042285513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31/08/2015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6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29.474.287,84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2587971295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30/09/2016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100">
                          <a:solidFill>
                            <a:srgbClr val="464653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4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3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400">
                          <a:solidFill>
                            <a:srgbClr val="000000"/>
                          </a:solidFill>
                          <a:latin typeface="Gill Sans MT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36.924.300,49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173175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30/09/2018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47.171.313,02</a:t>
                      </a: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82847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31/05/2019</a:t>
                      </a:r>
                    </a:p>
                  </a:txBody>
                  <a:tcPr marL="90000" marR="90000" marT="8964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t-BR" altLang="pt-B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</a:txBody>
                  <a:tcPr marL="90000" marR="90000" marT="89640" marB="46800" horzOverflow="overflow"/>
                </a:tc>
                <a:extLst>
                  <a:ext uri="{0D108BD9-81ED-4DB2-BD59-A6C34878D82A}">
                    <a16:rowId xmlns:a16="http://schemas.microsoft.com/office/drawing/2014/main" val="1492207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50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9090" y="1998146"/>
            <a:ext cx="7693819" cy="4084674"/>
          </a:xfrm>
          <a:prstGeom prst="rect">
            <a:avLst/>
          </a:prstGeom>
        </p:spPr>
      </p:pic>
      <p:sp>
        <p:nvSpPr>
          <p:cNvPr id="6" name="Text Box 1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Gill Sans MT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altLang="pt-BR" sz="2700" dirty="0">
                <a:solidFill>
                  <a:srgbClr val="464653"/>
                </a:solidFill>
                <a:latin typeface="Bookman Old Style" panose="02050604050505020204" pitchFamily="18" charset="0"/>
              </a:rPr>
              <a:t>Demonstrativo de Riscos Fiscais e Providências</a:t>
            </a:r>
          </a:p>
        </p:txBody>
      </p:sp>
    </p:spTree>
    <p:extLst>
      <p:ext uri="{BB962C8B-B14F-4D97-AF65-F5344CB8AC3E}">
        <p14:creationId xmlns:p14="http://schemas.microsoft.com/office/powerpoint/2010/main" val="3908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620</TotalTime>
  <Words>257</Words>
  <Application>Microsoft Office PowerPoint</Application>
  <PresentationFormat>Widescreen</PresentationFormat>
  <Paragraphs>198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Microsoft YaHei</vt:lpstr>
      <vt:lpstr>Arial</vt:lpstr>
      <vt:lpstr>Bookman Old Style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Relação RPPS x Receita Total</vt:lpstr>
      <vt:lpstr>Curiosidades/Reserva Financeira </vt:lpstr>
      <vt:lpstr>Demonstrativo de Riscos Fiscais e Providências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49</cp:revision>
  <cp:lastPrinted>2018-10-15T16:07:02Z</cp:lastPrinted>
  <dcterms:created xsi:type="dcterms:W3CDTF">2018-10-09T11:45:44Z</dcterms:created>
  <dcterms:modified xsi:type="dcterms:W3CDTF">2019-10-11T11:58:33Z</dcterms:modified>
</cp:coreProperties>
</file>